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4" r:id="rId3"/>
    <p:sldId id="258" r:id="rId4"/>
    <p:sldId id="267" r:id="rId5"/>
    <p:sldId id="266" r:id="rId6"/>
    <p:sldId id="268" r:id="rId7"/>
    <p:sldId id="269" r:id="rId8"/>
    <p:sldId id="261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1" d="100"/>
          <a:sy n="91" d="100"/>
        </p:scale>
        <p:origin x="-157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9FB46-5118-7B40-A17C-BAA33461BC1E}" type="datetimeFigureOut">
              <a:rPr lang="en-US" smtClean="0"/>
              <a:t>9/19/13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6F022-991C-AC41-B21F-50B9D0FF2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548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9FB46-5118-7B40-A17C-BAA33461BC1E}" type="datetimeFigureOut">
              <a:rPr lang="en-US" smtClean="0"/>
              <a:t>9/19/13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6F022-991C-AC41-B21F-50B9D0FF2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634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9FB46-5118-7B40-A17C-BAA33461BC1E}" type="datetimeFigureOut">
              <a:rPr lang="en-US" smtClean="0"/>
              <a:t>9/19/13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6F022-991C-AC41-B21F-50B9D0FF2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859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9FB46-5118-7B40-A17C-BAA33461BC1E}" type="datetimeFigureOut">
              <a:rPr lang="en-US" smtClean="0"/>
              <a:t>9/19/13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6F022-991C-AC41-B21F-50B9D0FF2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074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9FB46-5118-7B40-A17C-BAA33461BC1E}" type="datetimeFigureOut">
              <a:rPr lang="en-US" smtClean="0"/>
              <a:t>9/19/13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6F022-991C-AC41-B21F-50B9D0FF2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079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9FB46-5118-7B40-A17C-BAA33461BC1E}" type="datetimeFigureOut">
              <a:rPr lang="en-US" smtClean="0"/>
              <a:t>9/19/13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6F022-991C-AC41-B21F-50B9D0FF2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763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9FB46-5118-7B40-A17C-BAA33461BC1E}" type="datetimeFigureOut">
              <a:rPr lang="en-US" smtClean="0"/>
              <a:t>9/19/13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6F022-991C-AC41-B21F-50B9D0FF2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191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9FB46-5118-7B40-A17C-BAA33461BC1E}" type="datetimeFigureOut">
              <a:rPr lang="en-US" smtClean="0"/>
              <a:t>9/19/13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6F022-991C-AC41-B21F-50B9D0FF2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987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9FB46-5118-7B40-A17C-BAA33461BC1E}" type="datetimeFigureOut">
              <a:rPr lang="en-US" smtClean="0"/>
              <a:t>9/19/13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6F022-991C-AC41-B21F-50B9D0FF2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6541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9FB46-5118-7B40-A17C-BAA33461BC1E}" type="datetimeFigureOut">
              <a:rPr lang="en-US" smtClean="0"/>
              <a:t>9/19/13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6F022-991C-AC41-B21F-50B9D0FF2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994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9FB46-5118-7B40-A17C-BAA33461BC1E}" type="datetimeFigureOut">
              <a:rPr lang="en-US" smtClean="0"/>
              <a:t>9/19/13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6F022-991C-AC41-B21F-50B9D0FF2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916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D9FB46-5118-7B40-A17C-BAA33461BC1E}" type="datetimeFigureOut">
              <a:rPr lang="en-US" smtClean="0"/>
              <a:t>9/19/13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66F022-991C-AC41-B21F-50B9D0FF2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81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Kenneth Arrow</a:t>
            </a:r>
            <a:br>
              <a:rPr lang="en-US" dirty="0" smtClean="0"/>
            </a:br>
            <a:r>
              <a:rPr lang="en-US" dirty="0" smtClean="0"/>
              <a:t>Uncertainty and the Welfare Economics of Medical Care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HSPM 714 J50</a:t>
            </a:r>
          </a:p>
          <a:p>
            <a:r>
              <a:rPr lang="en-US" dirty="0" smtClean="0"/>
              <a:t>Fall 2013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61836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Arrow won his Nobel for laying out in mathematical terms the necessary prerequisites for a free market to have optimal outcomes. </a:t>
            </a:r>
            <a:endParaRPr lang="en-US" dirty="0" smtClean="0"/>
          </a:p>
          <a:p>
            <a:r>
              <a:rPr lang="en-US" dirty="0" smtClean="0"/>
              <a:t>This </a:t>
            </a:r>
            <a:r>
              <a:rPr lang="en-US" dirty="0"/>
              <a:t>is what "welfare economics" in the title means.</a:t>
            </a:r>
          </a:p>
        </p:txBody>
      </p:sp>
    </p:spTree>
    <p:extLst>
      <p:ext uri="{BB962C8B-B14F-4D97-AF65-F5344CB8AC3E}">
        <p14:creationId xmlns:p14="http://schemas.microsoft.com/office/powerpoint/2010/main" val="28663379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market optimality requires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Buyers and sellers understand the qualities and prices of all goods or services.</a:t>
            </a:r>
          </a:p>
          <a:p>
            <a:r>
              <a:rPr lang="en-US" dirty="0" smtClean="0"/>
              <a:t>Anything that affects “welfare” is available for sale.</a:t>
            </a:r>
          </a:p>
          <a:p>
            <a:r>
              <a:rPr lang="en-US" dirty="0" smtClean="0"/>
              <a:t>There are so many potential buyers and sellers that none individually can affect the price of the thing being traded.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753930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market optimality requires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Consumer sovereignty</a:t>
            </a:r>
          </a:p>
          <a:p>
            <a:pPr lvl="1"/>
            <a:r>
              <a:rPr lang="en-US" dirty="0" smtClean="0">
                <a:solidFill>
                  <a:schemeClr val="accent1"/>
                </a:solidFill>
              </a:rPr>
              <a:t>Buyers and sellers understand the qualities and prices of all goods or services.</a:t>
            </a:r>
          </a:p>
          <a:p>
            <a:pPr lvl="1"/>
            <a:r>
              <a:rPr lang="en-US" dirty="0" smtClean="0">
                <a:solidFill>
                  <a:schemeClr val="accent1"/>
                </a:solidFill>
              </a:rPr>
              <a:t>Anything that affects “welfare” is available for sale.</a:t>
            </a:r>
          </a:p>
          <a:p>
            <a:r>
              <a:rPr lang="en-US" dirty="0" smtClean="0">
                <a:solidFill>
                  <a:schemeClr val="accent2"/>
                </a:solidFill>
              </a:rPr>
              <a:t>Perfect competition</a:t>
            </a:r>
          </a:p>
          <a:p>
            <a:pPr lvl="1"/>
            <a:r>
              <a:rPr lang="en-US" dirty="0" smtClean="0">
                <a:solidFill>
                  <a:schemeClr val="accent2"/>
                </a:solidFill>
              </a:rPr>
              <a:t>There are so many potential buyers and sellers that none individually can affect the price of the thing being traded.</a:t>
            </a:r>
            <a:endParaRPr lang="en-US" dirty="0" smtClean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41588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optimality theorem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If we have consumer sovereignty and perfect competition, then</a:t>
            </a:r>
          </a:p>
          <a:p>
            <a:r>
              <a:rPr lang="en-US" dirty="0" smtClean="0"/>
              <a:t>The market will reach a general equilibrium of supply and demand in all markets, such that</a:t>
            </a:r>
          </a:p>
          <a:p>
            <a:r>
              <a:rPr lang="en-US" dirty="0" smtClean="0"/>
              <a:t>No reallocation could make </a:t>
            </a:r>
            <a:r>
              <a:rPr lang="en-US" dirty="0"/>
              <a:t>someone happier without making someone else less happy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“Pareto optimality” or “Pareto efficiency”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70710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Second optimality theorem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Context:  </a:t>
            </a:r>
          </a:p>
          <a:p>
            <a:pPr lvl="1"/>
            <a:r>
              <a:rPr lang="en-US" dirty="0" smtClean="0"/>
              <a:t>There are many possible </a:t>
            </a:r>
            <a:r>
              <a:rPr lang="en-US" dirty="0" err="1" smtClean="0"/>
              <a:t>optimalities</a:t>
            </a:r>
            <a:endParaRPr lang="en-US" dirty="0" smtClean="0"/>
          </a:p>
          <a:p>
            <a:pPr lvl="1"/>
            <a:r>
              <a:rPr lang="en-US" dirty="0" smtClean="0"/>
              <a:t>The distribution of wealth determines which optimality we get</a:t>
            </a:r>
          </a:p>
          <a:p>
            <a:r>
              <a:rPr lang="en-US" dirty="0" smtClean="0"/>
              <a:t>If we don’t like what people are getting from the economy, we can fix that by redistributing wealth and letting the market go.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0614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Problems with optimality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Consumer sovereignty</a:t>
            </a:r>
          </a:p>
          <a:p>
            <a:pPr lvl="1"/>
            <a:r>
              <a:rPr lang="en-US" dirty="0" smtClean="0">
                <a:solidFill>
                  <a:schemeClr val="accent1"/>
                </a:solidFill>
              </a:rPr>
              <a:t>Buyers and sellers understand the qualities and prices of all goods or services.</a:t>
            </a:r>
          </a:p>
          <a:p>
            <a:pPr lvl="2"/>
            <a:r>
              <a:rPr lang="en-US" dirty="0" smtClean="0">
                <a:solidFill>
                  <a:schemeClr val="accent1"/>
                </a:solidFill>
              </a:rPr>
              <a:t>Can’t apply if you are buying information</a:t>
            </a:r>
          </a:p>
          <a:p>
            <a:pPr lvl="2"/>
            <a:r>
              <a:rPr lang="en-US" dirty="0">
                <a:solidFill>
                  <a:schemeClr val="accent1"/>
                </a:solidFill>
              </a:rPr>
              <a:t>You, the consumer,  can't evaluate the advice that the doctor gives </a:t>
            </a:r>
            <a:r>
              <a:rPr lang="en-US" dirty="0" smtClean="0">
                <a:solidFill>
                  <a:schemeClr val="accent1"/>
                </a:solidFill>
              </a:rPr>
              <a:t>you.</a:t>
            </a:r>
          </a:p>
          <a:p>
            <a:pPr lvl="1"/>
            <a:r>
              <a:rPr lang="en-US" dirty="0" smtClean="0">
                <a:solidFill>
                  <a:schemeClr val="accent1"/>
                </a:solidFill>
              </a:rPr>
              <a:t>Anything that affects “welfare” is available for sale.</a:t>
            </a:r>
          </a:p>
          <a:p>
            <a:pPr lvl="2"/>
            <a:r>
              <a:rPr lang="en-US" dirty="0" smtClean="0">
                <a:solidFill>
                  <a:schemeClr val="accent1"/>
                </a:solidFill>
              </a:rPr>
              <a:t>A free market can’t offer insurance against having a risk.</a:t>
            </a:r>
          </a:p>
          <a:p>
            <a:pPr lvl="2"/>
            <a:endParaRPr lang="en-US" dirty="0" smtClean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63793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Insurance undermines optimality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Insurance</a:t>
            </a:r>
            <a:r>
              <a:rPr lang="en-US" dirty="0"/>
              <a:t> </a:t>
            </a:r>
            <a:r>
              <a:rPr lang="en-US" dirty="0"/>
              <a:t>m</a:t>
            </a:r>
            <a:r>
              <a:rPr lang="en-US" dirty="0" smtClean="0"/>
              <a:t>ust </a:t>
            </a:r>
            <a:r>
              <a:rPr lang="en-US" dirty="0" smtClean="0"/>
              <a:t>be </a:t>
            </a:r>
            <a:r>
              <a:rPr lang="en-US" dirty="0" smtClean="0"/>
              <a:t>offered (marketability)</a:t>
            </a:r>
            <a:endParaRPr lang="en-US" dirty="0" smtClean="0"/>
          </a:p>
          <a:p>
            <a:r>
              <a:rPr lang="en-US" dirty="0" smtClean="0"/>
              <a:t>But undermines incentive</a:t>
            </a:r>
          </a:p>
          <a:p>
            <a:r>
              <a:rPr lang="en-US" dirty="0" smtClean="0"/>
              <a:t>Insurance against having a risk </a:t>
            </a:r>
            <a:r>
              <a:rPr lang="en-US" dirty="0" smtClean="0"/>
              <a:t>can’t </a:t>
            </a:r>
            <a:r>
              <a:rPr lang="en-US" dirty="0" smtClean="0"/>
              <a:t>be </a:t>
            </a:r>
            <a:r>
              <a:rPr lang="en-US" dirty="0" smtClean="0"/>
              <a:t>offered</a:t>
            </a:r>
          </a:p>
          <a:p>
            <a:endParaRPr lang="en-US" dirty="0" smtClean="0"/>
          </a:p>
          <a:p>
            <a:pPr lvl="2"/>
            <a:r>
              <a:rPr lang="en-US" dirty="0" smtClean="0"/>
              <a:t>Efficiency argument</a:t>
            </a:r>
          </a:p>
          <a:p>
            <a:pPr lvl="2"/>
            <a:r>
              <a:rPr lang="en-US" dirty="0" smtClean="0"/>
              <a:t>Different </a:t>
            </a:r>
            <a:r>
              <a:rPr lang="en-US" dirty="0" smtClean="0"/>
              <a:t>from saying it’s </a:t>
            </a:r>
            <a:r>
              <a:rPr lang="en-US" dirty="0" smtClean="0"/>
              <a:t>unfair?</a:t>
            </a:r>
            <a:endParaRPr lang="en-US" dirty="0" smtClean="0"/>
          </a:p>
          <a:p>
            <a:pPr lvl="2"/>
            <a:r>
              <a:rPr lang="en-US" dirty="0" smtClean="0"/>
              <a:t>Assumes:  </a:t>
            </a:r>
            <a:r>
              <a:rPr lang="en-US" dirty="0" smtClean="0"/>
              <a:t>Bad </a:t>
            </a:r>
            <a:r>
              <a:rPr lang="en-US" dirty="0" smtClean="0"/>
              <a:t>happenstance isn’t bad if you can buy insurance against 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65259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32660"/>
            <a:ext cx="8229600" cy="5693504"/>
          </a:xfrm>
        </p:spPr>
        <p:txBody>
          <a:bodyPr/>
          <a:lstStyle/>
          <a:p>
            <a:r>
              <a:rPr lang="en-US" dirty="0" smtClean="0"/>
              <a:t>Informed consumer choice isn’t possible</a:t>
            </a:r>
          </a:p>
          <a:p>
            <a:r>
              <a:rPr lang="en-US" dirty="0" smtClean="0"/>
              <a:t>How does society respond?</a:t>
            </a:r>
          </a:p>
          <a:p>
            <a:pPr lvl="1"/>
            <a:r>
              <a:rPr lang="en-US" dirty="0" smtClean="0"/>
              <a:t>Professionalism</a:t>
            </a:r>
          </a:p>
          <a:p>
            <a:pPr lvl="2"/>
            <a:r>
              <a:rPr lang="en-US" dirty="0" smtClean="0"/>
              <a:t>Wear a tie, or scrubs</a:t>
            </a:r>
          </a:p>
          <a:p>
            <a:pPr lvl="2"/>
            <a:r>
              <a:rPr lang="en-US" dirty="0" smtClean="0"/>
              <a:t>No </a:t>
            </a:r>
            <a:r>
              <a:rPr lang="en-US" dirty="0" smtClean="0"/>
              <a:t>crass </a:t>
            </a:r>
            <a:r>
              <a:rPr lang="en-US" dirty="0" smtClean="0"/>
              <a:t>business practices</a:t>
            </a:r>
          </a:p>
          <a:p>
            <a:pPr lvl="1"/>
            <a:r>
              <a:rPr lang="en-US" dirty="0" smtClean="0"/>
              <a:t>Trust</a:t>
            </a:r>
            <a:endParaRPr lang="en-US" dirty="0" smtClean="0"/>
          </a:p>
          <a:p>
            <a:pPr lvl="1"/>
            <a:r>
              <a:rPr lang="en-US" dirty="0" smtClean="0"/>
              <a:t>Agent </a:t>
            </a:r>
            <a:endParaRPr lang="en-US" dirty="0" smtClean="0"/>
          </a:p>
          <a:p>
            <a:pPr lvl="2"/>
            <a:r>
              <a:rPr lang="en-US" dirty="0" smtClean="0"/>
              <a:t>Patient is Principal </a:t>
            </a:r>
          </a:p>
          <a:p>
            <a:pPr lvl="2"/>
            <a:r>
              <a:rPr lang="en-US" dirty="0" smtClean="0"/>
              <a:t>Doctor is Agent (fiduciary – </a:t>
            </a:r>
            <a:r>
              <a:rPr lang="en-US" smtClean="0"/>
              <a:t>not quite)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53204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382</Words>
  <Application>Microsoft Macintosh PowerPoint</Application>
  <PresentationFormat>On-screen Show (4:3)</PresentationFormat>
  <Paragraphs>49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Kenneth Arrow Uncertainty and the Welfare Economics of Medical Care</vt:lpstr>
      <vt:lpstr>PowerPoint Presentation</vt:lpstr>
      <vt:lpstr>Free market optimality requires</vt:lpstr>
      <vt:lpstr>Free market optimality requires</vt:lpstr>
      <vt:lpstr>First optimality theorem</vt:lpstr>
      <vt:lpstr>Second optimality theorem</vt:lpstr>
      <vt:lpstr>Problems with optimality requirements</vt:lpstr>
      <vt:lpstr>Insurance undermines optimality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9/25/12</dc:title>
  <dc:creator>Sam Baker</dc:creator>
  <cp:lastModifiedBy>Sam Baker</cp:lastModifiedBy>
  <cp:revision>8</cp:revision>
  <dcterms:created xsi:type="dcterms:W3CDTF">2012-09-25T15:55:39Z</dcterms:created>
  <dcterms:modified xsi:type="dcterms:W3CDTF">2013-09-19T19:43:37Z</dcterms:modified>
</cp:coreProperties>
</file>